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8" r:id="rId2"/>
    <p:sldId id="283" r:id="rId3"/>
    <p:sldId id="327" r:id="rId4"/>
    <p:sldId id="289" r:id="rId5"/>
    <p:sldId id="261" r:id="rId6"/>
    <p:sldId id="336" r:id="rId7"/>
    <p:sldId id="337" r:id="rId8"/>
    <p:sldId id="353" r:id="rId9"/>
    <p:sldId id="328" r:id="rId10"/>
    <p:sldId id="302" r:id="rId11"/>
    <p:sldId id="338" r:id="rId12"/>
    <p:sldId id="301" r:id="rId13"/>
    <p:sldId id="311" r:id="rId14"/>
    <p:sldId id="303" r:id="rId15"/>
    <p:sldId id="348" r:id="rId16"/>
  </p:sldIdLst>
  <p:sldSz cx="9144000" cy="6858000" type="screen4x3"/>
  <p:notesSz cx="7004050" cy="92233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03BB"/>
    <a:srgbClr val="2011DF"/>
    <a:srgbClr val="2B2BC5"/>
    <a:srgbClr val="5252DA"/>
    <a:srgbClr val="BCB2F0"/>
    <a:srgbClr val="FF0000"/>
    <a:srgbClr val="00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466" autoAdjust="0"/>
    <p:restoredTop sz="94343" autoAdjust="0"/>
  </p:normalViewPr>
  <p:slideViewPr>
    <p:cSldViewPr>
      <p:cViewPr varScale="1">
        <p:scale>
          <a:sx n="85" d="100"/>
          <a:sy n="85" d="100"/>
        </p:scale>
        <p:origin x="129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t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endParaRPr lang="pt-B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defTabSz="935038">
              <a:defRPr sz="1200"/>
            </a:lvl1pPr>
          </a:lstStyle>
          <a:p>
            <a:endParaRPr lang="pt-B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763000"/>
            <a:ext cx="3035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80" tIns="46790" rIns="93580" bIns="46790" numCol="1" anchor="b" anchorCtr="0" compatLnSpc="1">
            <a:prstTxWarp prst="textNoShape">
              <a:avLst/>
            </a:prstTxWarp>
          </a:bodyPr>
          <a:lstStyle>
            <a:lvl1pPr algn="r" defTabSz="935038">
              <a:defRPr sz="1200"/>
            </a:lvl1pPr>
          </a:lstStyle>
          <a:p>
            <a:fld id="{3F012F58-2595-448D-AF3A-EB0055F446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C870-3BD8-490B-914C-1E9610BDE51F}" type="datetimeFigureOut">
              <a:rPr lang="pt-BR" smtClean="0"/>
              <a:pPr/>
              <a:t>28/02/2024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3275" cy="3459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0088" y="4381500"/>
            <a:ext cx="5603875" cy="4149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67163" y="8759825"/>
            <a:ext cx="3035300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7F8A72-A77B-4718-BD35-B6B685EF979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35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7F8A72-A77B-4718-BD35-B6B685EF979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33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C7423-B548-4E1C-A3F3-A5240EE134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298B4-63FF-477F-8A1B-B4D9AE0D5731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2B6B94-0B01-47CB-B448-D75F2DA1885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1A9195-EDE4-4F77-A84C-00414007191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CFF4C3-6C00-4D13-BBD4-B498E5057DF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60D44-2794-4557-BAD2-69F70F91548A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15F7F3-BCA5-4EBB-BD55-40F3F395AB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5826D-B621-4CE8-B1F4-85CF6384B4F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4F801-D35F-4067-BFD9-CD477B70027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42343F-4E26-4886-AA2A-DC9808E76F7B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A26BDD-D29D-48C4-9939-C82264B2575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39A0E-6C04-4B74-B59C-D9BDABE4813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66349-0678-4D16-96D1-11EBAEA8024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8B20AF-C353-4747-BA33-8F4270AC42BA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8067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0" y="44450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250825" y="4724400"/>
            <a:ext cx="91821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AUDIÊNCIA PÚBLICA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Demonstração dos Resultados do 3</a:t>
            </a:r>
            <a:r>
              <a:rPr lang="pt-BR" b="1" dirty="0" smtClean="0">
                <a:cs typeface="Times New Roman" pitchFamily="18" charset="0"/>
              </a:rPr>
              <a:t>° </a:t>
            </a:r>
            <a:r>
              <a:rPr lang="pt-BR" b="1" dirty="0">
                <a:cs typeface="Times New Roman" pitchFamily="18" charset="0"/>
              </a:rPr>
              <a:t>Quadrimestre</a:t>
            </a:r>
          </a:p>
          <a:p>
            <a:pPr marL="457200" indent="-457200" algn="ctr"/>
            <a:r>
              <a:rPr lang="pt-BR" b="1" dirty="0">
                <a:cs typeface="Times New Roman" pitchFamily="18" charset="0"/>
              </a:rPr>
              <a:t> EXERCÍCIO DE 2023</a:t>
            </a:r>
          </a:p>
          <a:p>
            <a:pPr marL="457200" indent="-457200" algn="ctr"/>
            <a:endParaRPr lang="pt-BR" b="1" dirty="0">
              <a:cs typeface="Times New Roman" pitchFamily="18" charset="0"/>
            </a:endParaRPr>
          </a:p>
          <a:p>
            <a:pPr marL="457200" indent="-457200"/>
            <a:r>
              <a:rPr lang="pt-BR" b="1" dirty="0">
                <a:cs typeface="Times New Roman" pitchFamily="18" charset="0"/>
              </a:rPr>
              <a:t> </a:t>
            </a:r>
          </a:p>
          <a:p>
            <a:pPr marL="2286000" lvl="4" indent="-457200">
              <a:buFontTx/>
              <a:buChar char="-"/>
            </a:pPr>
            <a:endParaRPr lang="pt-BR" b="1" i="1" u="sng" dirty="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8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071545"/>
            <a:ext cx="3500462" cy="3757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>
            <a:off x="0" y="476672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303857" y="260648"/>
            <a:ext cx="7391400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por fonte –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Dezembro 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0" y="-2738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61532" name="Group 9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64798595"/>
              </p:ext>
            </p:extLst>
          </p:nvPr>
        </p:nvGraphicFramePr>
        <p:xfrm>
          <a:off x="838200" y="1340768"/>
          <a:ext cx="7743853" cy="5198416"/>
        </p:xfrm>
        <a:graphic>
          <a:graphicData uri="http://schemas.openxmlformats.org/drawingml/2006/table">
            <a:tbl>
              <a:tblPr/>
              <a:tblGrid>
                <a:gridCol w="5770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4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1.290.322,69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Proteçao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Social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Básica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(SUAS)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Fonte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 934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213.583,44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ngsana New" panose="020B0502040204020203" pitchFamily="18" charset="-34"/>
                        </a:rPr>
                        <a:t>Equipamento APAE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2.944,94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ngsana New" panose="020B0502040204020203" pitchFamily="18" charset="-34"/>
                        </a:rPr>
                        <a:t>Fontes Recursos COVID SUAS/FEAS/Impacto/Auxilio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ngsana New" panose="020B0502040204020203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51.264,38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7378304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QUALIFICACAO GESTAO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8.676,24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7002758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Proteção Social Especial Média Complexidade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2.920,47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3473091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Gestão do Programa Bolsa </a:t>
                      </a: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Familia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1.750,00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2916063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Transferencia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APAE e lar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139.009,94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92051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Veículo adaptado (devolução saldo)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32.195,92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10964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do Idoso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21.700,00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8874009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FIA atenção CCA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19.987,20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4112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PROCAD SUAS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651756"/>
                  </a:ext>
                </a:extLst>
              </a:tr>
              <a:tr h="4435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1.796.355,22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9131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8787" name="Line 3"/>
          <p:cNvSpPr>
            <a:spLocks noChangeShapeType="1"/>
          </p:cNvSpPr>
          <p:nvPr/>
        </p:nvSpPr>
        <p:spPr bwMode="auto">
          <a:xfrm>
            <a:off x="0" y="3333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107950" y="260350"/>
            <a:ext cx="87852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EDUCAÇÃO POR CATEGORIA ECÔNOMICA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Dezembro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sp>
        <p:nvSpPr>
          <p:cNvPr id="118830" name="Text Box 46"/>
          <p:cNvSpPr txBox="1">
            <a:spLocks noChangeArrowheads="1"/>
          </p:cNvSpPr>
          <p:nvPr/>
        </p:nvSpPr>
        <p:spPr bwMode="auto">
          <a:xfrm>
            <a:off x="0" y="-100013"/>
            <a:ext cx="867568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118918" name="Group 134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16960500"/>
              </p:ext>
            </p:extLst>
          </p:nvPr>
        </p:nvGraphicFramePr>
        <p:xfrm>
          <a:off x="685800" y="1268760"/>
          <a:ext cx="7989888" cy="5400597"/>
        </p:xfrm>
        <a:graphic>
          <a:graphicData uri="http://schemas.openxmlformats.org/drawingml/2006/table">
            <a:tbl>
              <a:tblPr/>
              <a:tblGrid>
                <a:gridCol w="5390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9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4.426.796,55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Obrigacoes patronais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992.559,34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Subvencoes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276.270,20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1.494.718,71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10.025,00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747.472,08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 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13.706,40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Passagens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com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Locomoção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446.780,84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14.276,91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70013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 e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Instalaçoes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55.883,94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597917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108.314,74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8.596.001,09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-35718" y="417513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0" y="78579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839814" y="214291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DESPESAS COM EDUCAÇÃO POR FONTE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Dezembro </a:t>
            </a:r>
            <a:r>
              <a:rPr lang="pt-BR" sz="20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048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08980"/>
              </p:ext>
            </p:extLst>
          </p:nvPr>
        </p:nvGraphicFramePr>
        <p:xfrm>
          <a:off x="875532" y="1429199"/>
          <a:ext cx="7358114" cy="5428801"/>
        </p:xfrm>
        <a:graphic>
          <a:graphicData uri="http://schemas.openxmlformats.org/drawingml/2006/table">
            <a:tbl>
              <a:tblPr/>
              <a:tblGrid>
                <a:gridCol w="550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72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</a:t>
                      </a: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Rec. Transferências 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1.455.792,63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7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vinc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Impostos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25%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 Livre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718.659,92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170530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DO FUNDEB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4.983.623,24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927567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Recursos livres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575.393,25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4248065"/>
                  </a:ext>
                </a:extLst>
              </a:tr>
              <a:tr h="404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Escolar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69.930,25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093975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Salario Educação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459.490,60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MDE/Merenda Creche /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37.572,94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84897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PNATE- ESTADUAL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158.983,75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2344762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 Escolar Federal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66.393,66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811148"/>
                  </a:ext>
                </a:extLst>
              </a:tr>
              <a:tr h="3700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Conv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Quadra Escolar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55.883,94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276756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Onibus</a:t>
                      </a: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escolar </a:t>
                      </a: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ORE2 (devolução de Saldo)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14.276,91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870878"/>
                  </a:ext>
                </a:extLst>
              </a:tr>
              <a:tr h="5217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8.596.001,09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474" name="Text Box 58"/>
          <p:cNvSpPr txBox="1">
            <a:spLocks noChangeArrowheads="1"/>
          </p:cNvSpPr>
          <p:nvPr/>
        </p:nvSpPr>
        <p:spPr bwMode="auto">
          <a:xfrm>
            <a:off x="0" y="-14309"/>
            <a:ext cx="9144000" cy="4572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 dirty="0"/>
          </a:p>
        </p:txBody>
      </p:sp>
      <p:sp>
        <p:nvSpPr>
          <p:cNvPr id="7987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1295400" y="981075"/>
            <a:ext cx="7391400" cy="503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en-US" sz="2800" b="1" u="sng" dirty="0">
                <a:cs typeface="Times New Roman" pitchFamily="18" charset="0"/>
              </a:rPr>
              <a:t>DESPESAS DO FUNDEB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Janeiro à </a:t>
            </a:r>
            <a:r>
              <a:rPr lang="pt-BR" sz="2000" b="1" u="sng" dirty="0" smtClean="0">
                <a:cs typeface="Times New Roman" pitchFamily="18" charset="0"/>
              </a:rPr>
              <a:t>Dezembro </a:t>
            </a:r>
            <a:r>
              <a:rPr lang="pt-BR" sz="20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7989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89345"/>
              </p:ext>
            </p:extLst>
          </p:nvPr>
        </p:nvGraphicFramePr>
        <p:xfrm>
          <a:off x="1476375" y="2349500"/>
          <a:ext cx="6696075" cy="2435226"/>
        </p:xfrm>
        <a:graphic>
          <a:graphicData uri="http://schemas.openxmlformats.org/drawingml/2006/table">
            <a:tbl>
              <a:tblPr/>
              <a:tblGrid>
                <a:gridCol w="338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FONTE DE RECURSO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60% (70%)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3.797.040,76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40% (30%)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1.186.582,48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4.983.623,24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9942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5643711"/>
              </p:ext>
            </p:extLst>
          </p:nvPr>
        </p:nvGraphicFramePr>
        <p:xfrm>
          <a:off x="1476375" y="4941888"/>
          <a:ext cx="6694488" cy="1536065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  <a:endParaRPr kumimoji="0" lang="pt-BR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Remuneração dos profissionais magistério</a:t>
                      </a:r>
                      <a:endParaRPr kumimoji="0" lang="pt-B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74,79%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9938" name="Text Box 66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62468" name="Line 4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73914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800" b="1" u="sng" dirty="0">
                <a:cs typeface="Times New Roman" pitchFamily="18" charset="0"/>
              </a:rPr>
              <a:t>GASTOS COM EDUCAÇÃO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Dezembro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16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62499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668000"/>
              </p:ext>
            </p:extLst>
          </p:nvPr>
        </p:nvGraphicFramePr>
        <p:xfrm>
          <a:off x="1447800" y="3571876"/>
          <a:ext cx="6934200" cy="1873249"/>
        </p:xfrm>
        <a:graphic>
          <a:graphicData uri="http://schemas.openxmlformats.org/drawingml/2006/table">
            <a:tbl>
              <a:tblPr/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22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mínimo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Aplicação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0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26,95%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2502" name="Text Box 38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graphicFrame>
        <p:nvGraphicFramePr>
          <p:cNvPr id="130161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778196"/>
              </p:ext>
            </p:extLst>
          </p:nvPr>
        </p:nvGraphicFramePr>
        <p:xfrm>
          <a:off x="985825" y="497664"/>
          <a:ext cx="7172350" cy="6099696"/>
        </p:xfrm>
        <a:graphic>
          <a:graphicData uri="http://schemas.openxmlformats.org/drawingml/2006/table">
            <a:tbl>
              <a:tblPr/>
              <a:tblGrid>
                <a:gridCol w="4432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94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2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348.600,55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IPTU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330.481,01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ITBI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399.100,69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IRRF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483.621,85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0202327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TAXAS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105.629,11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FPM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16.610.018,44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ITR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896.808,85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FUNDO ESPECIAL PETROLEO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326.182,59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ICMS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5.719.602,85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IPVA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793.522,73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DEDUÇÃO FUNDEB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4.517.522,03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FUNDEB ARRECADAÇÃO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4.627.021,10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2.552.500,93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FNDE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567.809,21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571667"/>
                  </a:ext>
                </a:extLst>
              </a:tr>
              <a:tr h="381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TRANSF. FNAS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131.683,97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122158"/>
                  </a:ext>
                </a:extLst>
              </a:tr>
            </a:tbl>
          </a:graphicData>
        </a:graphic>
      </p:graphicFrame>
      <p:sp>
        <p:nvSpPr>
          <p:cNvPr id="130140" name="Text Box 92"/>
          <p:cNvSpPr txBox="1">
            <a:spLocks noChangeArrowheads="1"/>
          </p:cNvSpPr>
          <p:nvPr/>
        </p:nvSpPr>
        <p:spPr bwMode="auto">
          <a:xfrm>
            <a:off x="971550" y="-4780"/>
            <a:ext cx="817245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 dirty="0"/>
              <a:t>PRINCIPAIS RECEITAS ARRECADAS 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214313" y="1400175"/>
            <a:ext cx="8548687" cy="472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pt-BR" sz="2800" b="1" u="sng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>
              <a:cs typeface="Times New Roman" pitchFamily="18" charset="0"/>
            </a:endParaRPr>
          </a:p>
          <a:p>
            <a:pPr marL="457200" indent="-457200"/>
            <a:r>
              <a:rPr lang="pt-BR" sz="2800">
                <a:cs typeface="Times New Roman" pitchFamily="18" charset="0"/>
              </a:rPr>
              <a:t>     Art.. 48 da Lei de Responsabilidade Fiscal</a:t>
            </a:r>
          </a:p>
          <a:p>
            <a:pPr marL="457200" indent="-457200"/>
            <a:r>
              <a:rPr lang="pt-BR" sz="2800">
                <a:cs typeface="Times New Roman" pitchFamily="18" charset="0"/>
              </a:rPr>
              <a:t>     </a:t>
            </a:r>
            <a:r>
              <a:rPr lang="pt-BR" sz="2800" b="1">
                <a:cs typeface="Times New Roman" pitchFamily="18" charset="0"/>
              </a:rPr>
              <a:t> </a:t>
            </a:r>
            <a:endParaRPr lang="pt-BR" sz="2800"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pt-BR" sz="2800" b="1" u="sng">
                <a:latin typeface="Arial" charset="0"/>
                <a:cs typeface="Times New Roman" pitchFamily="18" charset="0"/>
              </a:rPr>
              <a:t>Parágrafo único.</a:t>
            </a:r>
            <a:r>
              <a:rPr lang="pt-BR" sz="2800" b="1">
                <a:latin typeface="Arial" charset="0"/>
                <a:cs typeface="Times New Roman" pitchFamily="18" charset="0"/>
              </a:rPr>
              <a:t> A transparência será assegurada também mediante incentivo à participação popular e realização de audiências públicas, durante os processos de elaboração e de discussão dos planos, lei de diretrizes orçamentárias e orçamentos</a:t>
            </a:r>
            <a:r>
              <a:rPr lang="pt-BR" sz="2800" b="1">
                <a:cs typeface="Times New Roman" pitchFamily="18" charset="0"/>
              </a:rPr>
              <a:t> </a:t>
            </a:r>
          </a:p>
          <a:p>
            <a:pPr marL="457200" indent="-457200"/>
            <a:endParaRPr lang="pt-BR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66713" y="1142984"/>
            <a:ext cx="854868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pt-BR" sz="2800" b="1" u="sng" dirty="0">
                <a:cs typeface="Times New Roman" pitchFamily="18" charset="0"/>
              </a:rPr>
              <a:t>MANDAMENTO LEGAL</a:t>
            </a: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/>
            <a:r>
              <a:rPr lang="pt-BR" sz="1800" dirty="0">
                <a:cs typeface="Times New Roman" pitchFamily="18" charset="0"/>
              </a:rPr>
              <a:t>     § 4°  do Art.. 9º da Lei de Responsabilidade Fiscal</a:t>
            </a:r>
          </a:p>
          <a:p>
            <a:pPr marL="457200" indent="-457200">
              <a:buFontTx/>
              <a:buChar char="-"/>
            </a:pPr>
            <a:endParaRPr lang="pt-BR" sz="1800" b="1" dirty="0">
              <a:cs typeface="Times New Roman" pitchFamily="18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66713" y="2874435"/>
            <a:ext cx="8548687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 algn="ctr"/>
            <a:r>
              <a:rPr lang="en-US" sz="2800" b="1" u="sng" dirty="0">
                <a:cs typeface="Times New Roman" pitchFamily="18" charset="0"/>
              </a:rPr>
              <a:t>BASE LEGAL</a:t>
            </a:r>
            <a:endParaRPr lang="pt-BR" sz="2800" b="1" u="sng" dirty="0">
              <a:cs typeface="Times New Roman" pitchFamily="18" charset="0"/>
            </a:endParaRPr>
          </a:p>
          <a:p>
            <a:pPr marL="457200" indent="-457200" algn="ctr"/>
            <a:endParaRPr lang="pt-BR" sz="2800" b="1" u="sng" dirty="0"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pt-BR" sz="2000" b="1" dirty="0">
                <a:latin typeface="Arial" charset="0"/>
                <a:cs typeface="Times New Roman" pitchFamily="18" charset="0"/>
              </a:rPr>
              <a:t>Constituição Federal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Times New Roman" pitchFamily="18" charset="0"/>
              </a:rPr>
              <a:t>Lei </a:t>
            </a:r>
            <a:r>
              <a:rPr lang="en-US" sz="2000" b="1" dirty="0" err="1">
                <a:latin typeface="Arial" charset="0"/>
                <a:cs typeface="Times New Roman" pitchFamily="18" charset="0"/>
              </a:rPr>
              <a:t>Complementar</a:t>
            </a:r>
            <a:r>
              <a:rPr lang="en-US" sz="2000" b="1" dirty="0">
                <a:latin typeface="Arial" charset="0"/>
                <a:cs typeface="Times New Roman" pitchFamily="18" charset="0"/>
              </a:rPr>
              <a:t> n</a:t>
            </a:r>
            <a:r>
              <a:rPr lang="en-US" sz="2000" b="1" dirty="0">
                <a:latin typeface="Arial" charset="0"/>
                <a:cs typeface="Arial" charset="0"/>
              </a:rPr>
              <a:t>° 101/00 (LRF)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Federal n° 4.320/64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</a:t>
            </a:r>
            <a:r>
              <a:rPr lang="en-US" sz="2000" b="1" dirty="0" err="1">
                <a:latin typeface="Arial" charset="0"/>
                <a:cs typeface="Arial" charset="0"/>
              </a:rPr>
              <a:t>Orgânica</a:t>
            </a:r>
            <a:r>
              <a:rPr lang="en-US" sz="2000" b="1" dirty="0">
                <a:latin typeface="Arial" charset="0"/>
                <a:cs typeface="Arial" charset="0"/>
              </a:rPr>
              <a:t> do </a:t>
            </a:r>
            <a:r>
              <a:rPr lang="en-US" sz="2000" b="1" dirty="0" err="1">
                <a:latin typeface="Arial" charset="0"/>
                <a:cs typeface="Arial" charset="0"/>
              </a:rPr>
              <a:t>Município</a:t>
            </a:r>
            <a:endParaRPr lang="en-US" sz="2000" b="1" dirty="0">
              <a:latin typeface="Arial" charset="0"/>
              <a:cs typeface="Arial" charset="0"/>
            </a:endParaRP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PPA 2022-2025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LDO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r>
              <a:rPr lang="en-US" sz="2000" b="1" dirty="0">
                <a:latin typeface="Arial" charset="0"/>
                <a:cs typeface="Arial" charset="0"/>
              </a:rPr>
              <a:t>Lei Municipal  LOA 2023</a:t>
            </a:r>
          </a:p>
          <a:p>
            <a:pPr marL="457200" indent="-457200">
              <a:lnSpc>
                <a:spcPct val="120000"/>
              </a:lnSpc>
              <a:buFontTx/>
              <a:buChar char="-"/>
            </a:pPr>
            <a:endParaRPr lang="pt-BR" sz="2000" b="1" dirty="0">
              <a:cs typeface="Times New Roman" pitchFamily="18" charset="0"/>
            </a:endParaRPr>
          </a:p>
          <a:p>
            <a:pPr marL="457200" indent="-457200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-26988"/>
            <a:ext cx="9144000" cy="6858001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r>
              <a:rPr lang="pt-BR" dirty="0">
                <a:cs typeface="Times New Roman" pitchFamily="18" charset="0"/>
              </a:rPr>
              <a:t> </a:t>
            </a:r>
          </a:p>
          <a:p>
            <a:pPr algn="ctr"/>
            <a:endParaRPr lang="pt-BR" dirty="0">
              <a:cs typeface="Times New Roman" pitchFamily="18" charset="0"/>
            </a:endParaRPr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graphicFrame>
        <p:nvGraphicFramePr>
          <p:cNvPr id="99456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6570"/>
              </p:ext>
            </p:extLst>
          </p:nvPr>
        </p:nvGraphicFramePr>
        <p:xfrm>
          <a:off x="755650" y="1557338"/>
          <a:ext cx="7777163" cy="5120640"/>
        </p:xfrm>
        <a:graphic>
          <a:graphicData uri="http://schemas.openxmlformats.org/drawingml/2006/table">
            <a:tbl>
              <a:tblPr/>
              <a:tblGrid>
                <a:gridCol w="3960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Orçamentária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Prevista</a:t>
                      </a:r>
                      <a:endParaRPr kumimoji="0" lang="pt-BR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Arrecadada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30.789.285,46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32.621.466,79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Tributária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dirty="0" smtClean="0"/>
                        <a:t>1.350.139,29</a:t>
                      </a:r>
                      <a:endParaRPr lang="pt-BR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1.667.158,39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Contribuições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398.150,34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236.284,64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Patrimonial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258.980,08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1.262.159,75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Agropecuaria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21.517,76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20.835,34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de Serviços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81.261,25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1.270,09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72679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28.668.120,14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29.338.053,15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Outras receitas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10.730,53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95.705,43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4.758.189,50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Operações de Crédito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Alienação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Bens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462.900,00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Transferências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4.295.289,50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30.789.285,46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37.379.656,29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9391" name="Text Box 63"/>
          <p:cNvSpPr txBox="1">
            <a:spLocks noChangeArrowheads="1"/>
          </p:cNvSpPr>
          <p:nvPr/>
        </p:nvSpPr>
        <p:spPr bwMode="auto">
          <a:xfrm>
            <a:off x="971550" y="908050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u="sng" dirty="0"/>
              <a:t>RECEITA TOTAL ARRECADADA – Exercício 2023</a:t>
            </a:r>
          </a:p>
          <a:p>
            <a:pPr>
              <a:spcBef>
                <a:spcPct val="50000"/>
              </a:spcBef>
            </a:pPr>
            <a:endParaRPr lang="pt-BR" b="1" u="sng" dirty="0"/>
          </a:p>
        </p:txBody>
      </p:sp>
      <p:sp>
        <p:nvSpPr>
          <p:cNvPr id="99403" name="Text Box 7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06" name="Rectangle 1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9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pt-BR" sz="4400">
              <a:solidFill>
                <a:schemeClr val="tx2"/>
              </a:solidFill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r>
              <a:rPr lang="pt-BR">
                <a:cs typeface="Times New Roman" pitchFamily="18" charset="0"/>
              </a:rPr>
              <a:t> </a:t>
            </a:r>
          </a:p>
          <a:p>
            <a:pPr algn="ctr"/>
            <a:endParaRPr lang="pt-BR">
              <a:cs typeface="Times New Roman" pitchFamily="18" charset="0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19200" y="1828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>
              <a:solidFill>
                <a:schemeClr val="bg1"/>
              </a:solidFill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304800" y="1295400"/>
            <a:ext cx="85344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  <a:p>
            <a:pPr>
              <a:spcBef>
                <a:spcPct val="50000"/>
              </a:spcBef>
            </a:pPr>
            <a:endParaRPr lang="pt-BR"/>
          </a:p>
        </p:txBody>
      </p:sp>
      <p:sp>
        <p:nvSpPr>
          <p:cNvPr id="48180" name="Text Box 52"/>
          <p:cNvSpPr txBox="1">
            <a:spLocks noChangeArrowheads="1"/>
          </p:cNvSpPr>
          <p:nvPr/>
        </p:nvSpPr>
        <p:spPr bwMode="auto">
          <a:xfrm>
            <a:off x="1258888" y="1219200"/>
            <a:ext cx="7058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u="sng"/>
              <a:t>DESPESA TOTAL – Categoria Econômica </a:t>
            </a:r>
          </a:p>
        </p:txBody>
      </p:sp>
      <p:sp>
        <p:nvSpPr>
          <p:cNvPr id="48262" name="Text Box 1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48368" name="Group 24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849303"/>
              </p:ext>
            </p:extLst>
          </p:nvPr>
        </p:nvGraphicFramePr>
        <p:xfrm>
          <a:off x="357158" y="1884378"/>
          <a:ext cx="8286808" cy="4732335"/>
        </p:xfrm>
        <a:graphic>
          <a:graphicData uri="http://schemas.openxmlformats.org/drawingml/2006/table">
            <a:tbl>
              <a:tblPr/>
              <a:tblGrid>
                <a:gridCol w="399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08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15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0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Grupo da Despesa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Previsão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R$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Liquidados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26.813.268,45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29.351.648,34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3.1 Pessoal e Encargos Sociais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/>
                        <a:t>14.776.225,81</a:t>
                      </a:r>
                      <a:endParaRPr lang="pt-BR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2000" dirty="0" smtClean="0"/>
                        <a:t>16.657.763,29</a:t>
                      </a:r>
                      <a:endParaRPr lang="pt-BR" sz="200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3.2 Juros e Encargos da Divida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11.232,74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3.3 Outras Despesas Correntes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12.025.809,90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12.693.885,05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4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 DESPESAS DE CAPITAL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2.553.717,01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5.872.650,70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4.4 Investimentos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1.670.700,84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5.096.352,71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4.6 Amortização da Dívida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883.016,17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776.297,99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30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Reserva de Contingência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42.300,00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0,00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253584"/>
                  </a:ext>
                </a:extLst>
              </a:tr>
              <a:tr h="4714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29.409.285,46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35.224.299,04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5913" y="564756"/>
            <a:ext cx="861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Despesas por Secretaria – Exercício de 2023 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75272" y="1213805"/>
            <a:ext cx="8167687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  <a:p>
            <a:endParaRPr lang="pt-BR"/>
          </a:p>
        </p:txBody>
      </p:sp>
      <p:sp>
        <p:nvSpPr>
          <p:cNvPr id="8405" name="Line 213"/>
          <p:cNvSpPr>
            <a:spLocks noChangeShapeType="1"/>
          </p:cNvSpPr>
          <p:nvPr/>
        </p:nvSpPr>
        <p:spPr bwMode="auto">
          <a:xfrm>
            <a:off x="0" y="62539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8747" name="Text Box 555"/>
          <p:cNvSpPr txBox="1">
            <a:spLocks noChangeArrowheads="1"/>
          </p:cNvSpPr>
          <p:nvPr/>
        </p:nvSpPr>
        <p:spPr bwMode="auto">
          <a:xfrm>
            <a:off x="0" y="115094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822" name="Group 6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05977"/>
              </p:ext>
            </p:extLst>
          </p:nvPr>
        </p:nvGraphicFramePr>
        <p:xfrm>
          <a:off x="734999" y="1268760"/>
          <a:ext cx="7674001" cy="5425440"/>
        </p:xfrm>
        <a:graphic>
          <a:graphicData uri="http://schemas.openxmlformats.org/drawingml/2006/table">
            <a:tbl>
              <a:tblPr/>
              <a:tblGrid>
                <a:gridCol w="4687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6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2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</a:t>
                      </a:r>
                      <a:endParaRPr kumimoji="0" lang="pt-B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Executivo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Municipal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337.387,72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Administração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1.992.486,93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Finanças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1.264.341,96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Obras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Urbanismo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5.319.093,25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Educação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8.596.001,09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Saúde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Pública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10.030.724,25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Assistencia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Social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1.796.355,22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Agricultura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1.383.030,84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Procuradoria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Geral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Município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182.616,54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Transportes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2.810.797,20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Esporte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Cultura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327.764,86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Planejamento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114.399,56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Secretaria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Meio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Ambiente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257.409,32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32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Encargos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Especiais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811.890,30</a:t>
                      </a:r>
                      <a:endParaRPr kumimoji="0" 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83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35.224.299,04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0" y="26988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4691" name="Line 3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2057400" y="1184275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114722" name="Text Box 34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  <p:graphicFrame>
        <p:nvGraphicFramePr>
          <p:cNvPr id="8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761350"/>
              </p:ext>
            </p:extLst>
          </p:nvPr>
        </p:nvGraphicFramePr>
        <p:xfrm>
          <a:off x="762000" y="2708920"/>
          <a:ext cx="7986713" cy="2399505"/>
        </p:xfrm>
        <a:graphic>
          <a:graphicData uri="http://schemas.openxmlformats.org/drawingml/2006/table">
            <a:tbl>
              <a:tblPr/>
              <a:tblGrid>
                <a:gridCol w="4878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9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ao Legislativo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1.380.000,00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Devolução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261.851,03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441415"/>
                  </a:ext>
                </a:extLst>
              </a:tr>
              <a:tr h="7998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Repasses líquidos</a:t>
                      </a:r>
                      <a:endParaRPr kumimoji="0" lang="pt-BR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1.118.148,97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80231"/>
                  </a:ext>
                </a:extLst>
              </a:tr>
            </a:tbl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1819275"/>
            <a:ext cx="861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b="1" dirty="0">
                <a:solidFill>
                  <a:srgbClr val="2B2BC5"/>
                </a:solidFill>
              </a:rPr>
              <a:t>Transferências Financeiras à Câmara Municipal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- Exercício Móvel – </a:t>
            </a:r>
            <a:r>
              <a:rPr lang="pt-BR" sz="2000" b="1" u="sng" dirty="0" smtClean="0">
                <a:cs typeface="Times New Roman" pitchFamily="18" charset="0"/>
              </a:rPr>
              <a:t>01/2023 </a:t>
            </a:r>
            <a:r>
              <a:rPr lang="pt-BR" sz="2000" b="1" u="sng" dirty="0">
                <a:cs typeface="Times New Roman" pitchFamily="18" charset="0"/>
              </a:rPr>
              <a:t>à  </a:t>
            </a:r>
            <a:r>
              <a:rPr lang="pt-BR" sz="2000" b="1" u="sng" dirty="0" smtClean="0">
                <a:cs typeface="Times New Roman" pitchFamily="18" charset="0"/>
              </a:rPr>
              <a:t>12/2023</a:t>
            </a:r>
            <a:endParaRPr lang="pt-BR" sz="20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Artigos 19,20 e 22 da Lei de Responsabilidade Fiscal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416363"/>
              </p:ext>
            </p:extLst>
          </p:nvPr>
        </p:nvGraphicFramePr>
        <p:xfrm>
          <a:off x="914400" y="2915161"/>
          <a:ext cx="7943880" cy="3768725"/>
        </p:xfrm>
        <a:graphic>
          <a:graphicData uri="http://schemas.openxmlformats.org/drawingml/2006/table">
            <a:tbl>
              <a:tblPr/>
              <a:tblGrid>
                <a:gridCol w="4621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1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Receita Corrente Líquida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31.186.940,09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Despesa com Pessoal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15.812.409,20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Máximo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54,00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Limite Prudencial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/>
                        <a:t>51,30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Percentual Aplicado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dirty="0" smtClean="0"/>
                        <a:t>50,70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15715" name="Line 3"/>
          <p:cNvSpPr>
            <a:spLocks noChangeShapeType="1"/>
          </p:cNvSpPr>
          <p:nvPr/>
        </p:nvSpPr>
        <p:spPr bwMode="auto">
          <a:xfrm>
            <a:off x="0" y="764704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533400" y="692696"/>
            <a:ext cx="81534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COM PESSOAL  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2000" b="1" dirty="0">
                <a:cs typeface="Times New Roman" pitchFamily="18" charset="0"/>
              </a:rPr>
              <a:t>Análise dos Quadrimestre</a:t>
            </a:r>
          </a:p>
          <a:p>
            <a:pPr marL="457200" indent="-457200" algn="ctr">
              <a:lnSpc>
                <a:spcPct val="150000"/>
              </a:lnSpc>
            </a:pPr>
            <a:endParaRPr lang="pt-BR" sz="2000" b="1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15739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895109"/>
              </p:ext>
            </p:extLst>
          </p:nvPr>
        </p:nvGraphicFramePr>
        <p:xfrm>
          <a:off x="899592" y="1772816"/>
          <a:ext cx="7787208" cy="4608510"/>
        </p:xfrm>
        <a:graphic>
          <a:graphicData uri="http://schemas.openxmlformats.org/drawingml/2006/table">
            <a:tbl>
              <a:tblPr/>
              <a:tblGrid>
                <a:gridCol w="4530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2022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47,61%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7441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46,98%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909341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3° Quadrimestre 2022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 smtClean="0"/>
                        <a:t>49,23%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66628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 smtClean="0"/>
                        <a:t>50,36</a:t>
                      </a: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48266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t-BR" sz="2800" b="1" dirty="0" smtClean="0"/>
                        <a:t>51,95</a:t>
                      </a: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97024"/>
                  </a:ext>
                </a:extLst>
              </a:tr>
              <a:tr h="768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° 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Quadrimestre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50,70%</a:t>
                      </a:r>
                      <a:endParaRPr kumimoji="0" lang="pt-B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187199"/>
                  </a:ext>
                </a:extLst>
              </a:tr>
            </a:tbl>
          </a:graphicData>
        </a:graphic>
      </p:graphicFrame>
      <p:sp>
        <p:nvSpPr>
          <p:cNvPr id="115737" name="Text Box 25"/>
          <p:cNvSpPr txBox="1">
            <a:spLocks noChangeArrowheads="1"/>
          </p:cNvSpPr>
          <p:nvPr/>
        </p:nvSpPr>
        <p:spPr bwMode="auto">
          <a:xfrm>
            <a:off x="0" y="188913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folHlink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pt-BR"/>
          </a:p>
        </p:txBody>
      </p:sp>
      <p:sp>
        <p:nvSpPr>
          <p:cNvPr id="100355" name="Line 3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827088" y="476250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pt-BR" sz="2000" b="1" u="sng" dirty="0">
                <a:cs typeface="Times New Roman" pitchFamily="18" charset="0"/>
              </a:rPr>
              <a:t>DESPESAS  - ASSISTÊNCIA SOCIAL</a:t>
            </a:r>
          </a:p>
          <a:p>
            <a:pPr marL="457200" indent="-457200" algn="ctr">
              <a:lnSpc>
                <a:spcPct val="150000"/>
              </a:lnSpc>
            </a:pPr>
            <a:r>
              <a:rPr lang="pt-BR" sz="1600" b="1" u="sng" dirty="0">
                <a:cs typeface="Times New Roman" pitchFamily="18" charset="0"/>
              </a:rPr>
              <a:t>Janeiro à </a:t>
            </a:r>
            <a:r>
              <a:rPr lang="pt-BR" sz="1600" b="1" u="sng" dirty="0" smtClean="0">
                <a:cs typeface="Times New Roman" pitchFamily="18" charset="0"/>
              </a:rPr>
              <a:t>Dezembro </a:t>
            </a:r>
            <a:r>
              <a:rPr lang="pt-BR" sz="1600" b="1" u="sng" dirty="0">
                <a:cs typeface="Times New Roman" pitchFamily="18" charset="0"/>
              </a:rPr>
              <a:t>de 2023</a:t>
            </a:r>
          </a:p>
          <a:p>
            <a:pPr marL="457200" indent="-457200" algn="ctr">
              <a:lnSpc>
                <a:spcPct val="150000"/>
              </a:lnSpc>
            </a:pPr>
            <a:endParaRPr lang="pt-BR" sz="2800" b="1" u="sng" dirty="0">
              <a:cs typeface="Times New Roman" pitchFamily="18" charset="0"/>
            </a:endParaRPr>
          </a:p>
        </p:txBody>
      </p:sp>
      <p:graphicFrame>
        <p:nvGraphicFramePr>
          <p:cNvPr id="100517" name="Group 16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054758625"/>
              </p:ext>
            </p:extLst>
          </p:nvPr>
        </p:nvGraphicFramePr>
        <p:xfrm>
          <a:off x="468313" y="1412776"/>
          <a:ext cx="8389967" cy="5286390"/>
        </p:xfrm>
        <a:graphic>
          <a:graphicData uri="http://schemas.openxmlformats.org/drawingml/2006/table">
            <a:tbl>
              <a:tblPr/>
              <a:tblGrid>
                <a:gridCol w="6023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6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8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Discriminação</a:t>
                      </a:r>
                      <a:endParaRPr kumimoji="0" lang="pt-B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Valor R$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1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Vencimentos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/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Folha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pagamento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613.803,52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Obrigações Patronais</a:t>
                      </a:r>
                      <a:endParaRPr kumimoji="0" lang="pt-B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134.777,20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Subvençoes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Sociais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303.324,66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Diárias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2.950,00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Consumo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339.127,43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7064446"/>
                  </a:ext>
                </a:extLst>
              </a:tr>
              <a:tr h="43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5.200,00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de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Terceiro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Pessoa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Jurídica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162.679,90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Serviços de TI e Comunicação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14.810,40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Indenizações e Restituições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35.230,24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789686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Outros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Auxílios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Financeiros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Pessoas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Físicas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1.726,22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Equipamentos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e Material Permanente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182.725,65</a:t>
                      </a:r>
                      <a:endParaRPr kumimoji="0" lang="pt-B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 O T A 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1.796.355,22</a:t>
                      </a:r>
                      <a:endParaRPr kumimoji="0" lang="pt-B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0405" name="Text Box 53"/>
          <p:cNvSpPr txBox="1">
            <a:spLocks noChangeArrowheads="1"/>
          </p:cNvSpPr>
          <p:nvPr/>
        </p:nvSpPr>
        <p:spPr bwMode="auto">
          <a:xfrm>
            <a:off x="0" y="92075"/>
            <a:ext cx="8675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b="1" dirty="0">
                <a:solidFill>
                  <a:schemeClr val="accent2"/>
                </a:solidFill>
              </a:rPr>
              <a:t>PREFEITURA MUNICIPAL DE GRANDES 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20861</TotalTime>
  <Words>860</Words>
  <Application>Microsoft Office PowerPoint</Application>
  <PresentationFormat>Apresentação na tela (4:3)</PresentationFormat>
  <Paragraphs>409</Paragraphs>
  <Slides>15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Angsana New</vt:lpstr>
      <vt:lpstr>Arial</vt:lpstr>
      <vt:lpstr>Calibri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Grandes Rios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Prefeitura</dc:creator>
  <cp:lastModifiedBy>Licitação</cp:lastModifiedBy>
  <cp:revision>1012</cp:revision>
  <dcterms:created xsi:type="dcterms:W3CDTF">2002-12-04T13:56:03Z</dcterms:created>
  <dcterms:modified xsi:type="dcterms:W3CDTF">2024-02-28T11:26:27Z</dcterms:modified>
</cp:coreProperties>
</file>